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2"/>
  </p:notesMasterIdLst>
  <p:handoutMasterIdLst>
    <p:handoutMasterId r:id="rId13"/>
  </p:handoutMasterIdLst>
  <p:sldIdLst>
    <p:sldId id="256" r:id="rId2"/>
    <p:sldId id="294" r:id="rId3"/>
    <p:sldId id="292" r:id="rId4"/>
    <p:sldId id="288" r:id="rId5"/>
    <p:sldId id="302" r:id="rId6"/>
    <p:sldId id="296" r:id="rId7"/>
    <p:sldId id="301" r:id="rId8"/>
    <p:sldId id="297" r:id="rId9"/>
    <p:sldId id="298" r:id="rId10"/>
    <p:sldId id="283" r:id="rId1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CC"/>
    <a:srgbClr val="E10A2D"/>
    <a:srgbClr val="FFD44B"/>
    <a:srgbClr val="FFDC6D"/>
    <a:srgbClr val="CCECFF"/>
    <a:srgbClr val="61D6FF"/>
    <a:srgbClr val="58BEC0"/>
    <a:srgbClr val="339933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29" autoAdjust="0"/>
    <p:restoredTop sz="94714" autoAdjust="0"/>
  </p:normalViewPr>
  <p:slideViewPr>
    <p:cSldViewPr>
      <p:cViewPr>
        <p:scale>
          <a:sx n="100" d="100"/>
          <a:sy n="100" d="100"/>
        </p:scale>
        <p:origin x="-1032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78C447-12C3-424F-9146-9AF26EE6C6D4}" type="datetimeFigureOut">
              <a:rPr lang="en-US" smtClean="0"/>
              <a:pPr/>
              <a:t>9/22/2011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296632-5B6D-45AD-A8F3-BB0F055F852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8F57FC9-1190-4E0E-87DB-217DD9439896}" type="datetimeFigureOut">
              <a:rPr lang="en-US" smtClean="0"/>
              <a:pPr/>
              <a:t>9/22/2011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5D43C2-A72E-4B85-B510-8F2B80AEB1D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rgbClr val="CCECFF">
            <a:alpha val="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utoShape 2"/>
          <p:cNvSpPr>
            <a:spLocks noChangeArrowheads="1"/>
          </p:cNvSpPr>
          <p:nvPr/>
        </p:nvSpPr>
        <p:spPr bwMode="auto">
          <a:xfrm>
            <a:off x="2209800" y="1371600"/>
            <a:ext cx="6399212" cy="2362200"/>
          </a:xfrm>
          <a:prstGeom prst="roundRect">
            <a:avLst>
              <a:gd name="adj" fmla="val 16667"/>
            </a:avLst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5" name="AutoShape 3"/>
          <p:cNvSpPr>
            <a:spLocks noChangeArrowheads="1"/>
          </p:cNvSpPr>
          <p:nvPr/>
        </p:nvSpPr>
        <p:spPr bwMode="auto">
          <a:xfrm>
            <a:off x="1828800" y="1752600"/>
            <a:ext cx="6396037" cy="2286000"/>
          </a:xfrm>
          <a:prstGeom prst="roundRect">
            <a:avLst>
              <a:gd name="adj" fmla="val 16667"/>
            </a:avLst>
          </a:prstGeom>
          <a:solidFill>
            <a:schemeClr val="accent2">
              <a:lumMod val="60000"/>
              <a:lumOff val="4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6" name="AutoShape 4"/>
          <p:cNvSpPr>
            <a:spLocks noChangeArrowheads="1"/>
          </p:cNvSpPr>
          <p:nvPr/>
        </p:nvSpPr>
        <p:spPr bwMode="auto">
          <a:xfrm>
            <a:off x="1531938" y="1414463"/>
            <a:ext cx="6392862" cy="2286000"/>
          </a:xfrm>
          <a:prstGeom prst="roundRect">
            <a:avLst>
              <a:gd name="adj" fmla="val 16667"/>
            </a:avLst>
          </a:prstGeom>
          <a:solidFill>
            <a:srgbClr val="FFD44B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pic>
        <p:nvPicPr>
          <p:cNvPr id="7" name="Picture 28" descr="SouthWest_Logo_RGB_JPG"/>
          <p:cNvPicPr>
            <a:picLocks noChangeAspect="1" noChangeArrowheads="1"/>
          </p:cNvPicPr>
          <p:nvPr/>
        </p:nvPicPr>
        <p:blipFill>
          <a:blip r:embed="rId2" cstate="print"/>
          <a:srcRect l="5000" t="17204" r="5000" b="13979"/>
          <a:stretch>
            <a:fillRect/>
          </a:stretch>
        </p:blipFill>
        <p:spPr bwMode="auto">
          <a:xfrm>
            <a:off x="0" y="6235700"/>
            <a:ext cx="1371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0" y="0"/>
            <a:ext cx="9144000" cy="914400"/>
          </a:xfrm>
          <a:prstGeom prst="rect">
            <a:avLst/>
          </a:prstGeom>
          <a:gradFill rotWithShape="1">
            <a:gsLst>
              <a:gs pos="0">
                <a:srgbClr val="E2EBE1"/>
              </a:gs>
              <a:gs pos="100000">
                <a:schemeClr val="bg1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grpSp>
        <p:nvGrpSpPr>
          <p:cNvPr id="9" name="Group 8"/>
          <p:cNvGrpSpPr>
            <a:grpSpLocks/>
          </p:cNvGrpSpPr>
          <p:nvPr/>
        </p:nvGrpSpPr>
        <p:grpSpPr bwMode="auto">
          <a:xfrm>
            <a:off x="0" y="228600"/>
            <a:ext cx="457200" cy="5943600"/>
            <a:chOff x="0" y="288"/>
            <a:chExt cx="288" cy="3600"/>
          </a:xfrm>
          <a:solidFill>
            <a:srgbClr val="00B0F0"/>
          </a:solidFill>
        </p:grpSpPr>
        <p:sp>
          <p:nvSpPr>
            <p:cNvPr id="10" name="AutoShape 9"/>
            <p:cNvSpPr>
              <a:spLocks noChangeArrowheads="1"/>
            </p:cNvSpPr>
            <p:nvPr/>
          </p:nvSpPr>
          <p:spPr bwMode="auto">
            <a:xfrm>
              <a:off x="58" y="360"/>
              <a:ext cx="230" cy="3455"/>
            </a:xfrm>
            <a:prstGeom prst="roundRect">
              <a:avLst>
                <a:gd name="adj" fmla="val 16667"/>
              </a:avLst>
            </a:prstGeom>
            <a:grpFill/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1" name="Rectangle 10"/>
            <p:cNvSpPr>
              <a:spLocks noChangeArrowheads="1"/>
            </p:cNvSpPr>
            <p:nvPr/>
          </p:nvSpPr>
          <p:spPr bwMode="auto">
            <a:xfrm>
              <a:off x="0" y="288"/>
              <a:ext cx="202" cy="36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2" name="Oval 11"/>
            <p:cNvSpPr>
              <a:spLocks noChangeArrowheads="1"/>
            </p:cNvSpPr>
            <p:nvPr/>
          </p:nvSpPr>
          <p:spPr bwMode="auto">
            <a:xfrm>
              <a:off x="98" y="3698"/>
              <a:ext cx="189" cy="189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3" name="Oval 12"/>
            <p:cNvSpPr>
              <a:spLocks noChangeArrowheads="1"/>
            </p:cNvSpPr>
            <p:nvPr/>
          </p:nvSpPr>
          <p:spPr bwMode="auto">
            <a:xfrm>
              <a:off x="96" y="288"/>
              <a:ext cx="189" cy="189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</p:grpSp>
      <p:sp>
        <p:nvSpPr>
          <p:cNvPr id="14" name="Rectangle 13"/>
          <p:cNvSpPr>
            <a:spLocks noChangeArrowheads="1"/>
          </p:cNvSpPr>
          <p:nvPr/>
        </p:nvSpPr>
        <p:spPr bwMode="auto">
          <a:xfrm>
            <a:off x="0" y="6553200"/>
            <a:ext cx="9144000" cy="304800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15" name="Text Box 14"/>
          <p:cNvSpPr txBox="1">
            <a:spLocks noChangeArrowheads="1"/>
          </p:cNvSpPr>
          <p:nvPr/>
        </p:nvSpPr>
        <p:spPr bwMode="auto">
          <a:xfrm>
            <a:off x="4192588" y="6556375"/>
            <a:ext cx="3656012" cy="301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defRPr/>
            </a:pPr>
            <a:r>
              <a:rPr lang="en-US" sz="1200" b="1" dirty="0">
                <a:solidFill>
                  <a:schemeClr val="accent1"/>
                </a:solidFill>
              </a:rPr>
              <a:t> </a:t>
            </a:r>
            <a:r>
              <a:rPr lang="en-US" sz="1200" b="1" dirty="0" smtClean="0">
                <a:solidFill>
                  <a:schemeClr val="accent1"/>
                </a:solidFill>
              </a:rPr>
              <a:t>THE</a:t>
            </a:r>
            <a:r>
              <a:rPr lang="en-US" sz="1200" b="1" baseline="0" dirty="0" smtClean="0">
                <a:solidFill>
                  <a:schemeClr val="accent1"/>
                </a:solidFill>
              </a:rPr>
              <a:t> RESUME</a:t>
            </a:r>
            <a:r>
              <a:rPr lang="en-US" sz="1200" b="1" dirty="0" smtClean="0">
                <a:solidFill>
                  <a:schemeClr val="accent1"/>
                </a:solidFill>
              </a:rPr>
              <a:t> WRITER’S </a:t>
            </a:r>
            <a:r>
              <a:rPr lang="en-US" sz="1200" b="1" dirty="0">
                <a:solidFill>
                  <a:schemeClr val="accent1"/>
                </a:solidFill>
              </a:rPr>
              <a:t>WORKBOOK  </a:t>
            </a:r>
          </a:p>
        </p:txBody>
      </p:sp>
      <p:sp>
        <p:nvSpPr>
          <p:cNvPr id="16" name="Oval 15"/>
          <p:cNvSpPr>
            <a:spLocks noChangeAspect="1" noChangeArrowheads="1"/>
          </p:cNvSpPr>
          <p:nvPr/>
        </p:nvSpPr>
        <p:spPr bwMode="hidden">
          <a:xfrm>
            <a:off x="8912225" y="6627813"/>
            <a:ext cx="155575" cy="155575"/>
          </a:xfrm>
          <a:prstGeom prst="ellipse">
            <a:avLst/>
          </a:prstGeom>
          <a:solidFill>
            <a:srgbClr val="E10A2D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18" name="Oval 17"/>
          <p:cNvSpPr>
            <a:spLocks noChangeAspect="1" noChangeArrowheads="1"/>
          </p:cNvSpPr>
          <p:nvPr userDrawn="1"/>
        </p:nvSpPr>
        <p:spPr bwMode="hidden">
          <a:xfrm>
            <a:off x="3959225" y="6627813"/>
            <a:ext cx="155575" cy="155575"/>
          </a:xfrm>
          <a:prstGeom prst="ellipse">
            <a:avLst/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19" name="Oval 18"/>
          <p:cNvSpPr>
            <a:spLocks noChangeAspect="1" noChangeArrowheads="1"/>
          </p:cNvSpPr>
          <p:nvPr userDrawn="1"/>
        </p:nvSpPr>
        <p:spPr bwMode="hidden">
          <a:xfrm>
            <a:off x="3694113" y="6627813"/>
            <a:ext cx="155575" cy="155575"/>
          </a:xfrm>
          <a:prstGeom prst="ellipse">
            <a:avLst/>
          </a:prstGeom>
          <a:solidFill>
            <a:srgbClr val="0033CC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20" name="Oval 19"/>
          <p:cNvSpPr>
            <a:spLocks noChangeAspect="1" noChangeArrowheads="1"/>
          </p:cNvSpPr>
          <p:nvPr userDrawn="1"/>
        </p:nvSpPr>
        <p:spPr bwMode="hidden">
          <a:xfrm>
            <a:off x="3427413" y="6627813"/>
            <a:ext cx="155575" cy="155575"/>
          </a:xfrm>
          <a:prstGeom prst="ellipse">
            <a:avLst/>
          </a:prstGeom>
          <a:solidFill>
            <a:srgbClr val="FFD44B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21" name="Oval 20"/>
          <p:cNvSpPr>
            <a:spLocks noChangeAspect="1" noChangeArrowheads="1"/>
          </p:cNvSpPr>
          <p:nvPr userDrawn="1"/>
        </p:nvSpPr>
        <p:spPr bwMode="hidden">
          <a:xfrm>
            <a:off x="2895600" y="6627813"/>
            <a:ext cx="155575" cy="155575"/>
          </a:xfrm>
          <a:prstGeom prst="ellipse">
            <a:avLst/>
          </a:prstGeom>
          <a:solidFill>
            <a:srgbClr val="00B0F0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22" name="Oval 21"/>
          <p:cNvSpPr>
            <a:spLocks noChangeAspect="1" noChangeArrowheads="1"/>
          </p:cNvSpPr>
          <p:nvPr userDrawn="1"/>
        </p:nvSpPr>
        <p:spPr bwMode="hidden">
          <a:xfrm>
            <a:off x="3162300" y="6627813"/>
            <a:ext cx="155575" cy="155575"/>
          </a:xfrm>
          <a:prstGeom prst="ellipse">
            <a:avLst/>
          </a:prstGeom>
          <a:solidFill>
            <a:srgbClr val="E10A2D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24" name="Oval 23"/>
          <p:cNvSpPr>
            <a:spLocks noChangeAspect="1" noChangeArrowheads="1"/>
          </p:cNvSpPr>
          <p:nvPr userDrawn="1"/>
        </p:nvSpPr>
        <p:spPr bwMode="hidden">
          <a:xfrm flipH="1">
            <a:off x="7848600" y="6627813"/>
            <a:ext cx="155575" cy="155575"/>
          </a:xfrm>
          <a:prstGeom prst="ellipse">
            <a:avLst/>
          </a:prstGeom>
          <a:solidFill>
            <a:srgbClr val="0070C0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25" name="Oval 24"/>
          <p:cNvSpPr>
            <a:spLocks noChangeAspect="1" noChangeArrowheads="1"/>
          </p:cNvSpPr>
          <p:nvPr userDrawn="1"/>
        </p:nvSpPr>
        <p:spPr bwMode="hidden">
          <a:xfrm>
            <a:off x="8113713" y="6627813"/>
            <a:ext cx="155575" cy="155575"/>
          </a:xfrm>
          <a:prstGeom prst="ellipse">
            <a:avLst/>
          </a:prstGeom>
          <a:solidFill>
            <a:schemeClr val="accent2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26" name="Oval 25"/>
          <p:cNvSpPr>
            <a:spLocks noChangeAspect="1" noChangeArrowheads="1"/>
          </p:cNvSpPr>
          <p:nvPr userDrawn="1"/>
        </p:nvSpPr>
        <p:spPr bwMode="hidden">
          <a:xfrm flipH="1">
            <a:off x="8380413" y="6627813"/>
            <a:ext cx="155575" cy="155575"/>
          </a:xfrm>
          <a:prstGeom prst="ellipse">
            <a:avLst/>
          </a:prstGeom>
          <a:solidFill>
            <a:srgbClr val="FFD44B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27" name="Oval 26"/>
          <p:cNvSpPr>
            <a:spLocks noChangeAspect="1" noChangeArrowheads="1"/>
          </p:cNvSpPr>
          <p:nvPr userDrawn="1"/>
        </p:nvSpPr>
        <p:spPr bwMode="hidden">
          <a:xfrm flipH="1">
            <a:off x="8912225" y="6627813"/>
            <a:ext cx="155575" cy="155575"/>
          </a:xfrm>
          <a:prstGeom prst="ellipse">
            <a:avLst/>
          </a:prstGeom>
          <a:solidFill>
            <a:srgbClr val="00B0F0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28" name="Oval 27"/>
          <p:cNvSpPr>
            <a:spLocks noChangeAspect="1" noChangeArrowheads="1"/>
          </p:cNvSpPr>
          <p:nvPr userDrawn="1"/>
        </p:nvSpPr>
        <p:spPr bwMode="hidden">
          <a:xfrm flipH="1">
            <a:off x="8645525" y="6627813"/>
            <a:ext cx="155575" cy="155575"/>
          </a:xfrm>
          <a:prstGeom prst="ellipse">
            <a:avLst/>
          </a:prstGeom>
          <a:solidFill>
            <a:srgbClr val="E10A2D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29" name="AutoShape 28"/>
          <p:cNvSpPr>
            <a:spLocks noChangeArrowheads="1"/>
          </p:cNvSpPr>
          <p:nvPr userDrawn="1"/>
        </p:nvSpPr>
        <p:spPr bwMode="auto">
          <a:xfrm>
            <a:off x="1066800" y="990600"/>
            <a:ext cx="6389687" cy="2286000"/>
          </a:xfrm>
          <a:prstGeom prst="roundRect">
            <a:avLst>
              <a:gd name="adj" fmla="val 16667"/>
            </a:avLst>
          </a:prstGeom>
          <a:solidFill>
            <a:srgbClr val="FF0000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30" name="AutoShape 29"/>
          <p:cNvSpPr>
            <a:spLocks noChangeArrowheads="1"/>
          </p:cNvSpPr>
          <p:nvPr userDrawn="1"/>
        </p:nvSpPr>
        <p:spPr bwMode="auto">
          <a:xfrm>
            <a:off x="776288" y="1371600"/>
            <a:ext cx="6310312" cy="2362199"/>
          </a:xfrm>
          <a:prstGeom prst="roundRect">
            <a:avLst>
              <a:gd name="adj" fmla="val 16667"/>
            </a:avLst>
          </a:prstGeom>
          <a:solidFill>
            <a:srgbClr val="00B0F0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5125" name="Rectangle 5"/>
          <p:cNvSpPr>
            <a:spLocks noGrp="1" noChangeArrowheads="1"/>
          </p:cNvSpPr>
          <p:nvPr userDrawn="1">
            <p:ph type="subTitle" idx="1" hasCustomPrompt="1"/>
          </p:nvPr>
        </p:nvSpPr>
        <p:spPr>
          <a:xfrm>
            <a:off x="1752600" y="3886200"/>
            <a:ext cx="58674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 sz="40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150" name="Rectangle 30"/>
          <p:cNvSpPr>
            <a:spLocks noGrp="1" noChangeArrowheads="1"/>
          </p:cNvSpPr>
          <p:nvPr userDrawn="1">
            <p:ph type="ctrTitle" hasCustomPrompt="1"/>
          </p:nvPr>
        </p:nvSpPr>
        <p:spPr>
          <a:xfrm>
            <a:off x="1371600" y="1414463"/>
            <a:ext cx="5484813" cy="2286000"/>
          </a:xfrm>
          <a:ln w="76200"/>
        </p:spPr>
        <p:txBody>
          <a:bodyPr/>
          <a:lstStyle>
            <a:lvl1pPr>
              <a:defRPr sz="6600">
                <a:solidFill>
                  <a:schemeClr val="bg1"/>
                </a:solidFill>
                <a:effectLst>
                  <a:innerShdw blurRad="63500" dist="50800" dir="2700000">
                    <a:prstClr val="black">
                      <a:alpha val="50000"/>
                    </a:prstClr>
                  </a:innerShdw>
                </a:effectLst>
              </a:defRPr>
            </a:lvl1pPr>
          </a:lstStyle>
          <a:p>
            <a:r>
              <a:rPr lang="en-US" smtClean="0"/>
              <a:t>CHAPTER 1</a:t>
            </a:r>
            <a:endParaRPr lang="en-US" dirty="0"/>
          </a:p>
        </p:txBody>
      </p:sp>
      <p:sp>
        <p:nvSpPr>
          <p:cNvPr id="32" name="TextBox 31"/>
          <p:cNvSpPr txBox="1"/>
          <p:nvPr userDrawn="1"/>
        </p:nvSpPr>
        <p:spPr>
          <a:xfrm>
            <a:off x="1600200" y="2971800"/>
            <a:ext cx="4343400" cy="707886"/>
          </a:xfrm>
          <a:prstGeom prst="rect">
            <a:avLst/>
          </a:prstGeom>
          <a:solidFill>
            <a:srgbClr val="00B0F0"/>
          </a:solidFill>
        </p:spPr>
        <p:txBody>
          <a:bodyPr wrap="square" rtlCol="0" anchor="t" anchorCtr="0">
            <a:spAutoFit/>
          </a:bodyPr>
          <a:lstStyle/>
          <a:p>
            <a:endParaRPr lang="en-US" sz="4000" baseline="0" dirty="0">
              <a:solidFill>
                <a:schemeClr val="bg1"/>
              </a:solidFill>
            </a:endParaRPr>
          </a:p>
        </p:txBody>
      </p:sp>
      <p:sp>
        <p:nvSpPr>
          <p:cNvPr id="36" name="Oval 35"/>
          <p:cNvSpPr>
            <a:spLocks noChangeAspect="1" noChangeArrowheads="1"/>
          </p:cNvSpPr>
          <p:nvPr userDrawn="1"/>
        </p:nvSpPr>
        <p:spPr bwMode="hidden">
          <a:xfrm flipH="1">
            <a:off x="20574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37" name="Oval 36"/>
          <p:cNvSpPr>
            <a:spLocks noChangeAspect="1" noChangeArrowheads="1"/>
          </p:cNvSpPr>
          <p:nvPr userDrawn="1"/>
        </p:nvSpPr>
        <p:spPr bwMode="hidden">
          <a:xfrm flipH="1">
            <a:off x="22860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38" name="Oval 37"/>
          <p:cNvSpPr>
            <a:spLocks noChangeAspect="1" noChangeArrowheads="1"/>
          </p:cNvSpPr>
          <p:nvPr userDrawn="1"/>
        </p:nvSpPr>
        <p:spPr bwMode="hidden">
          <a:xfrm flipH="1">
            <a:off x="25146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39" name="Oval 38"/>
          <p:cNvSpPr>
            <a:spLocks noChangeAspect="1" noChangeArrowheads="1"/>
          </p:cNvSpPr>
          <p:nvPr userDrawn="1"/>
        </p:nvSpPr>
        <p:spPr bwMode="hidden">
          <a:xfrm flipH="1">
            <a:off x="27432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0" name="Oval 39"/>
          <p:cNvSpPr>
            <a:spLocks noChangeAspect="1" noChangeArrowheads="1"/>
          </p:cNvSpPr>
          <p:nvPr userDrawn="1"/>
        </p:nvSpPr>
        <p:spPr bwMode="hidden">
          <a:xfrm flipH="1">
            <a:off x="29718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1" name="Oval 40"/>
          <p:cNvSpPr>
            <a:spLocks noChangeAspect="1" noChangeArrowheads="1"/>
          </p:cNvSpPr>
          <p:nvPr userDrawn="1"/>
        </p:nvSpPr>
        <p:spPr bwMode="hidden">
          <a:xfrm flipH="1">
            <a:off x="32004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2" name="Oval 41"/>
          <p:cNvSpPr>
            <a:spLocks noChangeAspect="1" noChangeArrowheads="1"/>
          </p:cNvSpPr>
          <p:nvPr userDrawn="1"/>
        </p:nvSpPr>
        <p:spPr bwMode="hidden">
          <a:xfrm flipH="1">
            <a:off x="34290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3" name="Oval 42"/>
          <p:cNvSpPr>
            <a:spLocks noChangeAspect="1" noChangeArrowheads="1"/>
          </p:cNvSpPr>
          <p:nvPr userDrawn="1"/>
        </p:nvSpPr>
        <p:spPr bwMode="hidden">
          <a:xfrm flipH="1">
            <a:off x="36576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4" name="Oval 43"/>
          <p:cNvSpPr>
            <a:spLocks noChangeAspect="1" noChangeArrowheads="1"/>
          </p:cNvSpPr>
          <p:nvPr userDrawn="1"/>
        </p:nvSpPr>
        <p:spPr bwMode="hidden">
          <a:xfrm flipH="1">
            <a:off x="38862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5" name="Oval 44"/>
          <p:cNvSpPr>
            <a:spLocks noChangeAspect="1" noChangeArrowheads="1"/>
          </p:cNvSpPr>
          <p:nvPr userDrawn="1"/>
        </p:nvSpPr>
        <p:spPr bwMode="hidden">
          <a:xfrm flipH="1">
            <a:off x="41148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6" name="Oval 45"/>
          <p:cNvSpPr>
            <a:spLocks noChangeAspect="1" noChangeArrowheads="1"/>
          </p:cNvSpPr>
          <p:nvPr userDrawn="1"/>
        </p:nvSpPr>
        <p:spPr bwMode="hidden">
          <a:xfrm flipH="1">
            <a:off x="43434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7" name="Oval 46"/>
          <p:cNvSpPr>
            <a:spLocks noChangeAspect="1" noChangeArrowheads="1"/>
          </p:cNvSpPr>
          <p:nvPr userDrawn="1"/>
        </p:nvSpPr>
        <p:spPr bwMode="hidden">
          <a:xfrm flipH="1">
            <a:off x="45720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8" name="Oval 47"/>
          <p:cNvSpPr>
            <a:spLocks noChangeAspect="1" noChangeArrowheads="1"/>
          </p:cNvSpPr>
          <p:nvPr userDrawn="1"/>
        </p:nvSpPr>
        <p:spPr bwMode="hidden">
          <a:xfrm flipH="1">
            <a:off x="48006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49" name="Oval 48"/>
          <p:cNvSpPr>
            <a:spLocks noChangeAspect="1" noChangeArrowheads="1"/>
          </p:cNvSpPr>
          <p:nvPr userDrawn="1"/>
        </p:nvSpPr>
        <p:spPr bwMode="hidden">
          <a:xfrm flipH="1">
            <a:off x="50292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50" name="Oval 49"/>
          <p:cNvSpPr>
            <a:spLocks noChangeAspect="1" noChangeArrowheads="1"/>
          </p:cNvSpPr>
          <p:nvPr userDrawn="1"/>
        </p:nvSpPr>
        <p:spPr bwMode="hidden">
          <a:xfrm flipH="1">
            <a:off x="52578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sp>
        <p:nvSpPr>
          <p:cNvPr id="51" name="Oval 50"/>
          <p:cNvSpPr>
            <a:spLocks noChangeAspect="1" noChangeArrowheads="1"/>
          </p:cNvSpPr>
          <p:nvPr userDrawn="1"/>
        </p:nvSpPr>
        <p:spPr bwMode="hidden">
          <a:xfrm flipH="1">
            <a:off x="5486400" y="3200400"/>
            <a:ext cx="118872" cy="118872"/>
          </a:xfrm>
          <a:prstGeom prst="ellipse">
            <a:avLst/>
          </a:prstGeom>
          <a:solidFill>
            <a:schemeClr val="bg1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SLIDE </a:t>
            </a:r>
            <a:fld id="{38614ED6-A9D0-4F58-89C7-E1FE2C8444B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SLIDE </a:t>
            </a:r>
            <a:fld id="{67DBA231-A2A7-4813-B90D-3E0EC47343D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 baseline="0">
                <a:solidFill>
                  <a:srgbClr val="0033CC"/>
                </a:solidFill>
              </a:defRPr>
            </a:lvl1pPr>
          </a:lstStyle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2800" baseline="0"/>
            </a:lvl1pPr>
            <a:lvl2pPr>
              <a:defRPr sz="2400" baseline="0"/>
            </a:lvl2pPr>
            <a:lvl3pPr>
              <a:defRPr baseline="0"/>
            </a:lvl3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ftr" sz="quarter" idx="11"/>
          </p:nvPr>
        </p:nvSpPr>
        <p:spPr>
          <a:xfrm>
            <a:off x="7772400" y="6556375"/>
            <a:ext cx="1219200" cy="301625"/>
          </a:xfrm>
          <a:ln/>
        </p:spPr>
        <p:txBody>
          <a:bodyPr/>
          <a:lstStyle>
            <a:lvl1pPr>
              <a:defRPr baseline="0">
                <a:solidFill>
                  <a:srgbClr val="00B0F0"/>
                </a:solidFill>
              </a:defRPr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Slide</a:t>
            </a:r>
            <a:fld id="{0A96650A-17D0-4770-838F-832FCC85D28F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Slide </a:t>
            </a:r>
            <a:fld id="{5B61A40D-DB14-4C49-B8B8-7C7E6309110D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Slide </a:t>
            </a:r>
            <a:fld id="{34A97898-4905-47F0-9A37-D961A6040B4E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SLIDE </a:t>
            </a:r>
            <a:fld id="{319C2520-EA1C-4520-BA53-AC909DA6930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SLIDE </a:t>
            </a:r>
            <a:fld id="{AAE0777D-6C31-4CE9-AC08-3240C198F5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SLIDE </a:t>
            </a:r>
            <a:fld id="{A10A2CFE-55E5-4155-86B8-C2333DA431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7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SLIDE </a:t>
            </a:r>
            <a:fld id="{179E8096-9A50-4385-87F2-53363C37F28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pic>
        <p:nvPicPr>
          <p:cNvPr id="1027" name="Picture 3" descr="SouthWest_Logo_RGB_JPG"/>
          <p:cNvPicPr>
            <a:picLocks noChangeAspect="1" noChangeArrowheads="1"/>
          </p:cNvPicPr>
          <p:nvPr/>
        </p:nvPicPr>
        <p:blipFill>
          <a:blip r:embed="rId13" cstate="print"/>
          <a:srcRect l="5000" t="17204" r="5000" b="13979"/>
          <a:stretch>
            <a:fillRect/>
          </a:stretch>
        </p:blipFill>
        <p:spPr bwMode="auto">
          <a:xfrm>
            <a:off x="0" y="6235700"/>
            <a:ext cx="1371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100" name="Rectangle 4"/>
          <p:cNvSpPr>
            <a:spLocks noChangeArrowheads="1"/>
          </p:cNvSpPr>
          <p:nvPr/>
        </p:nvSpPr>
        <p:spPr bwMode="auto">
          <a:xfrm>
            <a:off x="0" y="0"/>
            <a:ext cx="9144000" cy="914400"/>
          </a:xfrm>
          <a:prstGeom prst="rect">
            <a:avLst/>
          </a:prstGeom>
          <a:gradFill rotWithShape="1">
            <a:gsLst>
              <a:gs pos="0">
                <a:srgbClr val="E2EBE1"/>
              </a:gs>
              <a:gs pos="100000">
                <a:schemeClr val="bg1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grpSp>
        <p:nvGrpSpPr>
          <p:cNvPr id="1030" name="Group 6"/>
          <p:cNvGrpSpPr>
            <a:grpSpLocks/>
          </p:cNvGrpSpPr>
          <p:nvPr/>
        </p:nvGrpSpPr>
        <p:grpSpPr bwMode="auto">
          <a:xfrm>
            <a:off x="0" y="228600"/>
            <a:ext cx="457200" cy="5943600"/>
            <a:chOff x="0" y="288"/>
            <a:chExt cx="288" cy="3600"/>
          </a:xfrm>
          <a:solidFill>
            <a:srgbClr val="00B0F0"/>
          </a:solidFill>
        </p:grpSpPr>
        <p:sp>
          <p:nvSpPr>
            <p:cNvPr id="4103" name="AutoShape 7"/>
            <p:cNvSpPr>
              <a:spLocks noChangeArrowheads="1"/>
            </p:cNvSpPr>
            <p:nvPr/>
          </p:nvSpPr>
          <p:spPr bwMode="auto">
            <a:xfrm>
              <a:off x="58" y="360"/>
              <a:ext cx="230" cy="3455"/>
            </a:xfrm>
            <a:prstGeom prst="roundRect">
              <a:avLst>
                <a:gd name="adj" fmla="val 16667"/>
              </a:avLst>
            </a:prstGeom>
            <a:grpFill/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4104" name="Rectangle 8"/>
            <p:cNvSpPr>
              <a:spLocks noChangeArrowheads="1"/>
            </p:cNvSpPr>
            <p:nvPr/>
          </p:nvSpPr>
          <p:spPr bwMode="auto">
            <a:xfrm>
              <a:off x="0" y="288"/>
              <a:ext cx="202" cy="3600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4105" name="Oval 9"/>
            <p:cNvSpPr>
              <a:spLocks noChangeArrowheads="1"/>
            </p:cNvSpPr>
            <p:nvPr/>
          </p:nvSpPr>
          <p:spPr bwMode="auto">
            <a:xfrm>
              <a:off x="98" y="3698"/>
              <a:ext cx="189" cy="189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4106" name="Oval 10"/>
            <p:cNvSpPr>
              <a:spLocks noChangeArrowheads="1"/>
            </p:cNvSpPr>
            <p:nvPr/>
          </p:nvSpPr>
          <p:spPr bwMode="auto">
            <a:xfrm>
              <a:off x="96" y="288"/>
              <a:ext cx="189" cy="189"/>
            </a:xfrm>
            <a:prstGeom prst="ellipse">
              <a:avLst/>
            </a:prstGeom>
            <a:grpFill/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7978775" y="66675"/>
            <a:ext cx="1165225" cy="319088"/>
            <a:chOff x="7978775" y="66675"/>
            <a:chExt cx="1165225" cy="319088"/>
          </a:xfrm>
        </p:grpSpPr>
        <p:sp>
          <p:nvSpPr>
            <p:cNvPr id="4108" name="AutoShape 12"/>
            <p:cNvSpPr>
              <a:spLocks noChangeArrowheads="1"/>
            </p:cNvSpPr>
            <p:nvPr/>
          </p:nvSpPr>
          <p:spPr bwMode="auto">
            <a:xfrm>
              <a:off x="8229600" y="66675"/>
              <a:ext cx="914400" cy="317500"/>
            </a:xfrm>
            <a:prstGeom prst="roundRect">
              <a:avLst>
                <a:gd name="adj" fmla="val 0"/>
              </a:avLst>
            </a:prstGeom>
            <a:solidFill>
              <a:srgbClr val="00B0F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4109" name="AutoShape 13"/>
            <p:cNvSpPr>
              <a:spLocks noChangeArrowheads="1"/>
            </p:cNvSpPr>
            <p:nvPr/>
          </p:nvSpPr>
          <p:spPr bwMode="auto">
            <a:xfrm flipH="1">
              <a:off x="7978775" y="66675"/>
              <a:ext cx="260350" cy="319088"/>
            </a:xfrm>
            <a:prstGeom prst="flowChartDelay">
              <a:avLst/>
            </a:prstGeom>
            <a:solidFill>
              <a:srgbClr val="00B0F0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US" dirty="0"/>
            </a:p>
          </p:txBody>
        </p:sp>
      </p:grpSp>
      <p:sp>
        <p:nvSpPr>
          <p:cNvPr id="4110" name="Rectangle 14"/>
          <p:cNvSpPr>
            <a:spLocks noChangeArrowheads="1"/>
          </p:cNvSpPr>
          <p:nvPr/>
        </p:nvSpPr>
        <p:spPr bwMode="auto">
          <a:xfrm>
            <a:off x="0" y="6553200"/>
            <a:ext cx="9144000" cy="304800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 dirty="0"/>
          </a:p>
        </p:txBody>
      </p:sp>
      <p:sp>
        <p:nvSpPr>
          <p:cNvPr id="4111" name="Text Box 15"/>
          <p:cNvSpPr txBox="1">
            <a:spLocks noChangeArrowheads="1"/>
          </p:cNvSpPr>
          <p:nvPr/>
        </p:nvSpPr>
        <p:spPr bwMode="auto">
          <a:xfrm>
            <a:off x="4192588" y="6556375"/>
            <a:ext cx="3656012" cy="301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r">
              <a:defRPr/>
            </a:pPr>
            <a:r>
              <a:rPr lang="en-US" sz="1200" b="1" dirty="0">
                <a:solidFill>
                  <a:schemeClr val="accent1"/>
                </a:solidFill>
              </a:rPr>
              <a:t>  </a:t>
            </a:r>
            <a:r>
              <a:rPr lang="en-US" sz="1200" b="1" dirty="0" smtClean="0">
                <a:solidFill>
                  <a:schemeClr val="accent1"/>
                </a:solidFill>
              </a:rPr>
              <a:t>THE</a:t>
            </a:r>
            <a:r>
              <a:rPr lang="en-US" sz="1200" b="1" baseline="0" dirty="0" smtClean="0">
                <a:solidFill>
                  <a:schemeClr val="accent1"/>
                </a:solidFill>
              </a:rPr>
              <a:t> </a:t>
            </a:r>
            <a:r>
              <a:rPr lang="en-US" sz="1200" b="1" dirty="0" smtClean="0">
                <a:solidFill>
                  <a:schemeClr val="accent1"/>
                </a:solidFill>
              </a:rPr>
              <a:t>RESUME WRITER’S WORKBOOK  </a:t>
            </a:r>
            <a:endParaRPr lang="en-US" sz="1200" b="1" dirty="0">
              <a:solidFill>
                <a:schemeClr val="accent1"/>
              </a:solidFill>
            </a:endParaRPr>
          </a:p>
        </p:txBody>
      </p:sp>
      <p:sp>
        <p:nvSpPr>
          <p:cNvPr id="1034" name="Rectangle 16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4113" name="Rectangle 1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001000" y="85725"/>
            <a:ext cx="1066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1" baseline="0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Slide </a:t>
            </a:r>
            <a:fld id="{308A780C-23D5-4DD0-859E-C0494ECC86F2}" type="slidenum">
              <a:rPr lang="en-US" smtClean="0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114" name="Rectangle 1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7848600" y="6554788"/>
            <a:ext cx="1219200" cy="301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 b="1">
                <a:solidFill>
                  <a:srgbClr val="58BEC0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Chapter  12</a:t>
            </a:r>
            <a:endParaRPr lang="en-US" dirty="0"/>
          </a:p>
        </p:txBody>
      </p:sp>
      <p:sp>
        <p:nvSpPr>
          <p:cNvPr id="4115" name="Oval 19"/>
          <p:cNvSpPr>
            <a:spLocks noChangeAspect="1" noChangeArrowheads="1"/>
          </p:cNvSpPr>
          <p:nvPr/>
        </p:nvSpPr>
        <p:spPr bwMode="hidden">
          <a:xfrm>
            <a:off x="8912225" y="6627813"/>
            <a:ext cx="155575" cy="155575"/>
          </a:xfrm>
          <a:prstGeom prst="ellipse">
            <a:avLst/>
          </a:prstGeom>
          <a:solidFill>
            <a:srgbClr val="FFD44B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sz="2400" dirty="0">
              <a:latin typeface="Times New Roman" pitchFamily="18" charset="0"/>
            </a:endParaRPr>
          </a:p>
        </p:txBody>
      </p:sp>
      <p:grpSp>
        <p:nvGrpSpPr>
          <p:cNvPr id="1038" name="Group 20"/>
          <p:cNvGrpSpPr>
            <a:grpSpLocks/>
          </p:cNvGrpSpPr>
          <p:nvPr/>
        </p:nvGrpSpPr>
        <p:grpSpPr bwMode="auto">
          <a:xfrm flipH="1">
            <a:off x="2895600" y="6627813"/>
            <a:ext cx="1219200" cy="155575"/>
            <a:chOff x="2496" y="4175"/>
            <a:chExt cx="768" cy="98"/>
          </a:xfrm>
        </p:grpSpPr>
        <p:sp>
          <p:nvSpPr>
            <p:cNvPr id="4117" name="Oval 21"/>
            <p:cNvSpPr>
              <a:spLocks noChangeAspect="1" noChangeArrowheads="1"/>
            </p:cNvSpPr>
            <p:nvPr userDrawn="1"/>
          </p:nvSpPr>
          <p:spPr bwMode="hidden">
            <a:xfrm flipH="1">
              <a:off x="2496" y="4175"/>
              <a:ext cx="98" cy="98"/>
            </a:xfrm>
            <a:prstGeom prst="ellipse">
              <a:avLst/>
            </a:prstGeom>
            <a:solidFill>
              <a:srgbClr val="58BE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  <p:sp>
          <p:nvSpPr>
            <p:cNvPr id="4118" name="Oval 22"/>
            <p:cNvSpPr>
              <a:spLocks noChangeAspect="1" noChangeArrowheads="1"/>
            </p:cNvSpPr>
            <p:nvPr userDrawn="1"/>
          </p:nvSpPr>
          <p:spPr bwMode="hidden">
            <a:xfrm flipH="1">
              <a:off x="2663" y="4175"/>
              <a:ext cx="98" cy="98"/>
            </a:xfrm>
            <a:prstGeom prst="ellipse">
              <a:avLst/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  <p:sp>
          <p:nvSpPr>
            <p:cNvPr id="4119" name="Oval 23"/>
            <p:cNvSpPr>
              <a:spLocks noChangeAspect="1" noChangeArrowheads="1"/>
            </p:cNvSpPr>
            <p:nvPr userDrawn="1"/>
          </p:nvSpPr>
          <p:spPr bwMode="hidden">
            <a:xfrm flipH="1">
              <a:off x="2831" y="4175"/>
              <a:ext cx="98" cy="98"/>
            </a:xfrm>
            <a:prstGeom prst="ellipse">
              <a:avLst/>
            </a:prstGeom>
            <a:solidFill>
              <a:srgbClr val="FFD44B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  <p:sp>
          <p:nvSpPr>
            <p:cNvPr id="4120" name="Oval 24"/>
            <p:cNvSpPr>
              <a:spLocks noChangeAspect="1" noChangeArrowheads="1"/>
            </p:cNvSpPr>
            <p:nvPr userDrawn="1"/>
          </p:nvSpPr>
          <p:spPr bwMode="hidden">
            <a:xfrm flipH="1">
              <a:off x="3166" y="4175"/>
              <a:ext cx="98" cy="98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  <p:sp>
          <p:nvSpPr>
            <p:cNvPr id="4121" name="Oval 25"/>
            <p:cNvSpPr>
              <a:spLocks noChangeAspect="1" noChangeArrowheads="1"/>
            </p:cNvSpPr>
            <p:nvPr userDrawn="1"/>
          </p:nvSpPr>
          <p:spPr bwMode="hidden">
            <a:xfrm flipH="1">
              <a:off x="2998" y="4175"/>
              <a:ext cx="98" cy="98"/>
            </a:xfrm>
            <a:prstGeom prst="ellipse">
              <a:avLst/>
            </a:prstGeom>
            <a:solidFill>
              <a:srgbClr val="7030A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4200" baseline="0">
          <a:solidFill>
            <a:srgbClr val="0033CC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E10A2D"/>
        </a:buClr>
        <a:buSzPct val="95000"/>
        <a:buFont typeface="Wingdings" pitchFamily="2" charset="2"/>
        <a:buChar char="S"/>
        <a:defRPr sz="28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7030A0"/>
        </a:buClr>
        <a:buFont typeface="Wingdings" pitchFamily="2" charset="2"/>
        <a:buChar char="S"/>
        <a:defRPr sz="2400" baseline="0">
          <a:solidFill>
            <a:schemeClr val="tx1"/>
          </a:solidFill>
          <a:latin typeface="+mn-lt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rgbClr val="FFD44B"/>
        </a:buClr>
        <a:buFont typeface="Wingdings" pitchFamily="2" charset="2"/>
        <a:buChar char="S"/>
        <a:defRPr sz="2200" baseline="0">
          <a:solidFill>
            <a:schemeClr val="tx1"/>
          </a:solidFill>
          <a:latin typeface="+mn-lt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rgbClr val="0070C0"/>
        </a:buClr>
        <a:buFont typeface="Wingdings" pitchFamily="2" charset="2"/>
        <a:buChar char="S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rgbClr val="58BEC0"/>
        </a:buClr>
        <a:buFont typeface="Wingdings" pitchFamily="2" charset="2"/>
        <a:buChar char="S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rgbClr val="E10A2D"/>
        </a:buClr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rgbClr val="E10A2D"/>
        </a:buClr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rgbClr val="E10A2D"/>
        </a:buClr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rgbClr val="E10A2D"/>
        </a:buClr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95400" y="4114800"/>
            <a:ext cx="6705600" cy="1752600"/>
          </a:xfrm>
        </p:spPr>
        <p:txBody>
          <a:bodyPr/>
          <a:lstStyle/>
          <a:p>
            <a:pPr eaLnBrk="1" hangingPunct="1"/>
            <a:r>
              <a:rPr lang="en-US" dirty="0" smtClean="0">
                <a:latin typeface="Arial" pitchFamily="34" charset="0"/>
                <a:cs typeface="Arial" pitchFamily="34" charset="0"/>
              </a:rPr>
              <a:t>Putting It All Together</a:t>
            </a:r>
          </a:p>
          <a:p>
            <a:pPr eaLnBrk="1" hangingPunct="1"/>
            <a:endParaRPr lang="en-US" dirty="0" smtClean="0">
              <a:solidFill>
                <a:schemeClr val="tx1"/>
              </a:solidFill>
            </a:endParaRP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295400" y="1414463"/>
            <a:ext cx="5561013" cy="2286000"/>
          </a:xfrm>
          <a:ln w="9525"/>
        </p:spPr>
        <p:txBody>
          <a:bodyPr/>
          <a:lstStyle/>
          <a:p>
            <a:pPr eaLnBrk="1" hangingPunct="1"/>
            <a:r>
              <a:rPr lang="en-US" dirty="0" smtClean="0"/>
              <a:t>CHAPTER 12</a:t>
            </a: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Sample Resumes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371600"/>
            <a:ext cx="8229600" cy="4525963"/>
          </a:xfrm>
        </p:spPr>
        <p:txBody>
          <a:bodyPr/>
          <a:lstStyle/>
          <a:p>
            <a:r>
              <a:rPr lang="en-US" dirty="0" smtClean="0"/>
              <a:t>To find sample resumes online:</a:t>
            </a:r>
          </a:p>
          <a:p>
            <a:pPr lvl="1"/>
            <a:r>
              <a:rPr lang="en-US" dirty="0" smtClean="0"/>
              <a:t>Google </a:t>
            </a:r>
            <a:r>
              <a:rPr lang="en-US" dirty="0" smtClean="0">
                <a:solidFill>
                  <a:srgbClr val="0033CC"/>
                </a:solidFill>
              </a:rPr>
              <a:t>"sample resumes" </a:t>
            </a:r>
            <a:r>
              <a:rPr lang="en-US" dirty="0" smtClean="0"/>
              <a:t>and your job title.</a:t>
            </a:r>
          </a:p>
          <a:p>
            <a:pPr lvl="1"/>
            <a:r>
              <a:rPr lang="en-US" dirty="0" smtClean="0"/>
              <a:t>Access the </a:t>
            </a:r>
            <a:r>
              <a:rPr lang="en-US" dirty="0" err="1" smtClean="0"/>
              <a:t>LinedIn</a:t>
            </a:r>
            <a:r>
              <a:rPr lang="en-US" dirty="0" smtClean="0"/>
              <a:t> home page.</a:t>
            </a:r>
          </a:p>
          <a:p>
            <a:pPr lvl="2"/>
            <a:r>
              <a:rPr lang="en-US" dirty="0" smtClean="0"/>
              <a:t>Search on your job title to find members in your career field.</a:t>
            </a:r>
          </a:p>
          <a:p>
            <a:r>
              <a:rPr lang="en-US" dirty="0" smtClean="0"/>
              <a:t>Viewing sample resumes will:</a:t>
            </a:r>
          </a:p>
          <a:p>
            <a:pPr lvl="1"/>
            <a:r>
              <a:rPr lang="en-US" dirty="0" smtClean="0"/>
              <a:t>Help you in formatting and wording your resume.</a:t>
            </a:r>
          </a:p>
          <a:p>
            <a:pPr lvl="1"/>
            <a:r>
              <a:rPr lang="en-US" dirty="0" smtClean="0"/>
              <a:t>Make you aware of important information you may have overlooked.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Important Steps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295400"/>
            <a:ext cx="8229600" cy="4525963"/>
          </a:xfrm>
        </p:spPr>
        <p:txBody>
          <a:bodyPr/>
          <a:lstStyle/>
          <a:p>
            <a:pPr marL="114300" indent="-114300">
              <a:buNone/>
            </a:pPr>
            <a:r>
              <a:rPr lang="en-US" dirty="0" smtClean="0"/>
              <a:t>There are two steps in putting your resume together:</a:t>
            </a:r>
          </a:p>
          <a:p>
            <a:pPr marL="914400" lvl="1" indent="-457200">
              <a:buClr>
                <a:srgbClr val="E10A2D"/>
              </a:buClr>
              <a:buSzPct val="110000"/>
              <a:buFont typeface="+mj-lt"/>
              <a:buAutoNum type="arabicPeriod"/>
            </a:pPr>
            <a:r>
              <a:rPr lang="en-US" dirty="0" smtClean="0"/>
              <a:t>Place your resume headings and text in their proper order and sequence.</a:t>
            </a:r>
          </a:p>
          <a:p>
            <a:pPr marL="914400" lvl="1" indent="-457200">
              <a:buClr>
                <a:srgbClr val="E10A2D"/>
              </a:buClr>
              <a:buSzPct val="110000"/>
              <a:buFont typeface="+mj-lt"/>
              <a:buAutoNum type="arabicPeriod"/>
            </a:pPr>
            <a:r>
              <a:rPr lang="en-US" dirty="0" smtClean="0"/>
              <a:t>Format and print your resume with an eye-catching, professional-looking layout. </a:t>
            </a:r>
          </a:p>
          <a:p>
            <a:pPr marL="1028700" lvl="2" indent="-171450">
              <a:buNone/>
            </a:pPr>
            <a:r>
              <a:rPr lang="en-US" dirty="0" smtClean="0"/>
              <a:t> </a:t>
            </a:r>
          </a:p>
          <a:p>
            <a:pPr marL="514350" indent="-457200">
              <a:buNone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066800" y="4038600"/>
            <a:ext cx="7162800" cy="1143000"/>
          </a:xfrm>
          <a:prstGeom prst="rect">
            <a:avLst/>
          </a:prstGeom>
          <a:solidFill>
            <a:srgbClr val="FFD44B"/>
          </a:solidFill>
          <a:effectLst>
            <a:innerShdw blurRad="63500" dist="50800" dir="54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600" dirty="0" smtClean="0">
                <a:solidFill>
                  <a:schemeClr val="tx1"/>
                </a:solidFill>
              </a:rPr>
              <a:t>Caution—be sure to </a:t>
            </a:r>
            <a:r>
              <a:rPr lang="en-US" sz="2600" dirty="0" smtClean="0">
                <a:solidFill>
                  <a:srgbClr val="FF0000"/>
                </a:solidFill>
              </a:rPr>
              <a:t>check</a:t>
            </a:r>
            <a:r>
              <a:rPr lang="en-US" sz="2600" dirty="0" smtClean="0">
                <a:solidFill>
                  <a:schemeClr val="tx1"/>
                </a:solidFill>
              </a:rPr>
              <a:t> and </a:t>
            </a:r>
            <a:r>
              <a:rPr lang="en-US" sz="2600" dirty="0" smtClean="0">
                <a:solidFill>
                  <a:srgbClr val="FF0000"/>
                </a:solidFill>
              </a:rPr>
              <a:t>double-check</a:t>
            </a:r>
          </a:p>
          <a:p>
            <a:pPr algn="ctr"/>
            <a:r>
              <a:rPr lang="en-US" sz="2600" dirty="0" smtClean="0">
                <a:solidFill>
                  <a:schemeClr val="tx1"/>
                </a:solidFill>
              </a:rPr>
              <a:t> grammar, punctuation, and spelling.</a:t>
            </a:r>
            <a:endParaRPr lang="en-US" sz="26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00"/>
                            </p:stCondLst>
                            <p:childTnLst>
                              <p:par>
                                <p:cTn id="19" presetID="4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6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Simple Rule</a:t>
            </a:r>
            <a:endParaRPr lang="en-US" dirty="0">
              <a:solidFill>
                <a:srgbClr val="0033CC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371600"/>
            <a:ext cx="8229600" cy="4267200"/>
          </a:xfrm>
        </p:spPr>
        <p:txBody>
          <a:bodyPr/>
          <a:lstStyle/>
          <a:p>
            <a:r>
              <a:rPr lang="en-US" dirty="0" smtClean="0"/>
              <a:t>When organizing the headings and text in your resume, remember:</a:t>
            </a:r>
          </a:p>
          <a:p>
            <a:pPr lvl="1"/>
            <a:r>
              <a:rPr lang="en-US" dirty="0" smtClean="0"/>
              <a:t>Your most important and pertinent information</a:t>
            </a:r>
          </a:p>
          <a:p>
            <a:pPr lvl="1">
              <a:buNone/>
            </a:pPr>
            <a:r>
              <a:rPr lang="en-US" dirty="0" smtClean="0"/>
              <a:t>	 should appear first.</a:t>
            </a:r>
          </a:p>
          <a:p>
            <a:pPr lvl="1"/>
            <a:r>
              <a:rPr lang="en-US" dirty="0" smtClean="0"/>
              <a:t>Examples:</a:t>
            </a:r>
          </a:p>
          <a:p>
            <a:pPr lvl="2"/>
            <a:r>
              <a:rPr lang="en-US" dirty="0" smtClean="0"/>
              <a:t>Your last job title precedes your previous jobs.</a:t>
            </a:r>
          </a:p>
          <a:p>
            <a:pPr lvl="2"/>
            <a:r>
              <a:rPr lang="en-US" dirty="0" smtClean="0"/>
              <a:t>If you are a graduating student, your education and degree will precede your limited work experience.</a:t>
            </a:r>
          </a:p>
          <a:p>
            <a:pPr lvl="2"/>
            <a:r>
              <a:rPr lang="en-US" dirty="0" smtClean="0"/>
              <a:t>In your Summary of Qualifications section, your most impressive accomplishments come first.</a:t>
            </a:r>
          </a:p>
          <a:p>
            <a:pPr marL="742950" lvl="2" indent="-342900">
              <a:buClr>
                <a:srgbClr val="7030A0"/>
              </a:buClr>
              <a:buSzPct val="95000"/>
            </a:pPr>
            <a:endParaRPr lang="en-US" dirty="0" smtClean="0"/>
          </a:p>
          <a:p>
            <a:pPr>
              <a:buNone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Organize Your Resume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371600"/>
            <a:ext cx="8229600" cy="5105400"/>
          </a:xfrm>
        </p:spPr>
        <p:txBody>
          <a:bodyPr/>
          <a:lstStyle/>
          <a:p>
            <a:r>
              <a:rPr lang="en-US" dirty="0" smtClean="0"/>
              <a:t>The proper heading sequence is:</a:t>
            </a:r>
          </a:p>
          <a:p>
            <a:pPr lvl="1"/>
            <a:r>
              <a:rPr lang="en-US" dirty="0" smtClean="0"/>
              <a:t>Contact Information (letterhead).</a:t>
            </a:r>
          </a:p>
          <a:p>
            <a:pPr lvl="1"/>
            <a:r>
              <a:rPr lang="en-US" dirty="0" smtClean="0"/>
              <a:t>Objective. </a:t>
            </a:r>
          </a:p>
          <a:p>
            <a:pPr lvl="1"/>
            <a:r>
              <a:rPr lang="en-US" dirty="0" smtClean="0"/>
              <a:t>Summary of Qualifications. (Optional)</a:t>
            </a:r>
          </a:p>
          <a:p>
            <a:pPr lvl="2"/>
            <a:r>
              <a:rPr lang="en-US" dirty="0" smtClean="0"/>
              <a:t>Use if you have unique or outstanding</a:t>
            </a:r>
          </a:p>
          <a:p>
            <a:pPr lvl="2">
              <a:spcBef>
                <a:spcPts val="0"/>
              </a:spcBef>
              <a:buNone/>
            </a:pPr>
            <a:r>
              <a:rPr lang="en-US" dirty="0" smtClean="0"/>
              <a:t>	qualifications.</a:t>
            </a:r>
          </a:p>
          <a:p>
            <a:pPr lvl="1"/>
            <a:r>
              <a:rPr lang="en-US" dirty="0" smtClean="0"/>
              <a:t>If a recent graduate: </a:t>
            </a:r>
          </a:p>
          <a:p>
            <a:pPr lvl="2"/>
            <a:r>
              <a:rPr lang="en-US" dirty="0" smtClean="0"/>
              <a:t>Education.</a:t>
            </a:r>
          </a:p>
          <a:p>
            <a:pPr lvl="2">
              <a:spcBef>
                <a:spcPts val="24"/>
              </a:spcBef>
            </a:pPr>
            <a:r>
              <a:rPr lang="en-US" dirty="0" smtClean="0"/>
              <a:t>Professional Experience (if any).</a:t>
            </a:r>
          </a:p>
          <a:p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Organize Your Resume </a:t>
            </a:r>
            <a:r>
              <a:rPr lang="en-US" sz="2400" dirty="0" smtClean="0"/>
              <a:t>(Continued)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295400"/>
            <a:ext cx="8229600" cy="4648200"/>
          </a:xfrm>
        </p:spPr>
        <p:txBody>
          <a:bodyPr/>
          <a:lstStyle/>
          <a:p>
            <a:pPr lvl="1"/>
            <a:r>
              <a:rPr lang="en-US" dirty="0" smtClean="0"/>
              <a:t>If not a recent graduate (chronological or functional resume format):</a:t>
            </a:r>
          </a:p>
          <a:p>
            <a:pPr lvl="2">
              <a:spcBef>
                <a:spcPts val="200"/>
              </a:spcBef>
            </a:pPr>
            <a:r>
              <a:rPr lang="en-US" dirty="0" smtClean="0"/>
              <a:t>Professional Experience.</a:t>
            </a:r>
          </a:p>
          <a:p>
            <a:pPr lvl="2">
              <a:spcBef>
                <a:spcPts val="0"/>
              </a:spcBef>
            </a:pPr>
            <a:r>
              <a:rPr lang="en-US" dirty="0" smtClean="0"/>
              <a:t>Education.</a:t>
            </a:r>
          </a:p>
          <a:p>
            <a:pPr lvl="1"/>
            <a:r>
              <a:rPr lang="en-US" dirty="0" smtClean="0"/>
              <a:t>If not a recent graduate (functional-hybrid resume format):</a:t>
            </a:r>
          </a:p>
          <a:p>
            <a:pPr lvl="2">
              <a:spcBef>
                <a:spcPts val="0"/>
              </a:spcBef>
            </a:pPr>
            <a:r>
              <a:rPr lang="en-US" dirty="0" smtClean="0"/>
              <a:t>Professional Experience.</a:t>
            </a:r>
          </a:p>
          <a:p>
            <a:pPr lvl="2">
              <a:spcBef>
                <a:spcPts val="0"/>
              </a:spcBef>
            </a:pPr>
            <a:r>
              <a:rPr lang="en-US" dirty="0" smtClean="0"/>
              <a:t>Employment History.</a:t>
            </a:r>
          </a:p>
          <a:p>
            <a:pPr lvl="2">
              <a:spcBef>
                <a:spcPts val="0"/>
              </a:spcBef>
            </a:pPr>
            <a:r>
              <a:rPr lang="en-US" dirty="0" smtClean="0"/>
              <a:t>Education.</a:t>
            </a:r>
          </a:p>
          <a:p>
            <a:pPr lvl="1"/>
            <a:r>
              <a:rPr lang="en-US" dirty="0" smtClean="0"/>
              <a:t>Awards and Professional Affiliations.</a:t>
            </a:r>
          </a:p>
          <a:p>
            <a:pPr lvl="1"/>
            <a:r>
              <a:rPr lang="en-US" dirty="0" smtClean="0"/>
              <a:t>References Available on Request.</a:t>
            </a:r>
          </a:p>
          <a:p>
            <a:pPr lvl="2">
              <a:spcBef>
                <a:spcPts val="0"/>
              </a:spcBef>
            </a:pPr>
            <a:r>
              <a:rPr lang="en-US" dirty="0" smtClean="0"/>
              <a:t>Not required but could include if space is available. </a:t>
            </a:r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Fonts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219200"/>
            <a:ext cx="8229600" cy="4525963"/>
          </a:xfrm>
        </p:spPr>
        <p:txBody>
          <a:bodyPr/>
          <a:lstStyle/>
          <a:p>
            <a:r>
              <a:rPr lang="en-US" dirty="0" smtClean="0"/>
              <a:t>Readability is the primary concern.</a:t>
            </a:r>
          </a:p>
          <a:p>
            <a:pPr lvl="1"/>
            <a:r>
              <a:rPr lang="en-US" dirty="0" smtClean="0"/>
              <a:t>Use traditional fonts that are clean and easy to read.</a:t>
            </a:r>
          </a:p>
          <a:p>
            <a:pPr lvl="2"/>
            <a:r>
              <a:rPr lang="en-US" dirty="0" smtClean="0"/>
              <a:t>Examples: Palatino, Ariel, and Bookman.</a:t>
            </a:r>
          </a:p>
          <a:p>
            <a:pPr lvl="2"/>
            <a:r>
              <a:rPr lang="en-US" dirty="0" smtClean="0"/>
              <a:t>Times New Roman is another excellent, but perhaps overused, font. </a:t>
            </a:r>
          </a:p>
          <a:p>
            <a:r>
              <a:rPr lang="en-US" dirty="0" smtClean="0"/>
              <a:t>Never mix fonts.</a:t>
            </a:r>
          </a:p>
          <a:p>
            <a:pPr lvl="1"/>
            <a:r>
              <a:rPr lang="en-US" dirty="0" smtClean="0"/>
              <a:t>Exception: Choose a different font for your letterhead and contact information. </a:t>
            </a:r>
          </a:p>
          <a:p>
            <a:r>
              <a:rPr lang="en-US" dirty="0" smtClean="0"/>
              <a:t>Never use a font smaller than 10-point; try to keep to a 12-point font.</a:t>
            </a:r>
          </a:p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Paper Stock and Printing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219200"/>
            <a:ext cx="8229600" cy="4525963"/>
          </a:xfrm>
        </p:spPr>
        <p:txBody>
          <a:bodyPr/>
          <a:lstStyle/>
          <a:p>
            <a:r>
              <a:rPr lang="en-US" dirty="0" smtClean="0"/>
              <a:t>Using quality paper stock is important.</a:t>
            </a:r>
          </a:p>
          <a:p>
            <a:pPr lvl="1"/>
            <a:r>
              <a:rPr lang="en-US" dirty="0" smtClean="0"/>
              <a:t>Use 20-25 lb. stock that measures </a:t>
            </a:r>
            <a:r>
              <a:rPr lang="en-US" dirty="0" smtClean="0"/>
              <a:t>8½ </a:t>
            </a:r>
            <a:r>
              <a:rPr lang="en-US" dirty="0" smtClean="0"/>
              <a:t>X 11 inches.</a:t>
            </a:r>
          </a:p>
          <a:p>
            <a:pPr lvl="1"/>
            <a:r>
              <a:rPr lang="en-US" dirty="0" smtClean="0"/>
              <a:t>The best color is off-white, eggshell, or grey.</a:t>
            </a:r>
          </a:p>
          <a:p>
            <a:pPr lvl="1"/>
            <a:r>
              <a:rPr lang="en-US" dirty="0" smtClean="0"/>
              <a:t>Linen or laid finish is best.</a:t>
            </a:r>
          </a:p>
          <a:p>
            <a:r>
              <a:rPr lang="en-US" dirty="0" smtClean="0"/>
              <a:t>Don't skimp on the printing.</a:t>
            </a:r>
          </a:p>
          <a:p>
            <a:pPr lvl="1"/>
            <a:r>
              <a:rPr lang="en-US" dirty="0" smtClean="0"/>
              <a:t>Print at least 50 copies.</a:t>
            </a:r>
          </a:p>
          <a:p>
            <a:pPr lvl="1"/>
            <a:r>
              <a:rPr lang="en-US" dirty="0" smtClean="0"/>
              <a:t>If you don't have a laser printer, use a printing service.</a:t>
            </a:r>
          </a:p>
          <a:p>
            <a:r>
              <a:rPr lang="en-US" dirty="0" smtClean="0"/>
              <a:t>Your goal is a professional look. </a:t>
            </a:r>
          </a:p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371600"/>
            <a:ext cx="8229600" cy="4525963"/>
          </a:xfrm>
        </p:spPr>
        <p:txBody>
          <a:bodyPr/>
          <a:lstStyle/>
          <a:p>
            <a:r>
              <a:rPr lang="en-US" dirty="0" smtClean="0"/>
              <a:t>Your format should project a professional image to ensure that it will get noticed.</a:t>
            </a:r>
          </a:p>
          <a:p>
            <a:pPr lvl="1"/>
            <a:r>
              <a:rPr lang="en-US" dirty="0" smtClean="0"/>
              <a:t>Use a clean over-all format.</a:t>
            </a:r>
          </a:p>
          <a:p>
            <a:pPr lvl="1"/>
            <a:r>
              <a:rPr lang="en-US" dirty="0" smtClean="0"/>
              <a:t>Use bullets, caps, underlining, italics, and boldface</a:t>
            </a:r>
          </a:p>
          <a:p>
            <a:pPr lvl="1">
              <a:buNone/>
            </a:pPr>
            <a:r>
              <a:rPr lang="en-US" dirty="0" smtClean="0"/>
              <a:t>	to emphasize important information.</a:t>
            </a:r>
          </a:p>
          <a:p>
            <a:pPr lvl="1"/>
            <a:r>
              <a:rPr lang="en-US" dirty="0" smtClean="0"/>
              <a:t>Be consistent; use the same formatting for the same elements throughout the resume.</a:t>
            </a:r>
          </a:p>
          <a:p>
            <a:pPr lvl="1"/>
            <a:r>
              <a:rPr lang="en-US" dirty="0" smtClean="0"/>
              <a:t>Use short sentences.</a:t>
            </a:r>
          </a:p>
          <a:p>
            <a:pPr lvl="1"/>
            <a:r>
              <a:rPr lang="en-US" dirty="0" smtClean="0"/>
              <a:t>Allow ample white space.</a:t>
            </a:r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5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Final Checks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219200"/>
            <a:ext cx="8229600" cy="4525963"/>
          </a:xfrm>
        </p:spPr>
        <p:txBody>
          <a:bodyPr/>
          <a:lstStyle/>
          <a:p>
            <a:pPr>
              <a:buFont typeface="Wingdings" pitchFamily="2" charset="2"/>
              <a:buChar char="ü"/>
            </a:pPr>
            <a:r>
              <a:rPr lang="en-US" dirty="0" smtClean="0"/>
              <a:t>Ask someone who does not know you well to read your resume.</a:t>
            </a:r>
          </a:p>
          <a:p>
            <a:pPr lvl="1"/>
            <a:r>
              <a:rPr lang="en-US" dirty="0" smtClean="0"/>
              <a:t>Ask what image your resume projects.</a:t>
            </a:r>
          </a:p>
          <a:p>
            <a:pPr lvl="1">
              <a:spcBef>
                <a:spcPts val="0"/>
              </a:spcBef>
            </a:pPr>
            <a:r>
              <a:rPr lang="en-US" dirty="0" smtClean="0"/>
              <a:t>Make any needed changes.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Ask yourself:</a:t>
            </a:r>
          </a:p>
          <a:p>
            <a:pPr lvl="1"/>
            <a:r>
              <a:rPr lang="en-US" dirty="0" smtClean="0">
                <a:solidFill>
                  <a:srgbClr val="0033CC"/>
                </a:solidFill>
              </a:rPr>
              <a:t>"Have I included all necessary information?"</a:t>
            </a:r>
          </a:p>
          <a:p>
            <a:pPr lvl="1">
              <a:spcBef>
                <a:spcPts val="0"/>
              </a:spcBef>
            </a:pPr>
            <a:r>
              <a:rPr lang="en-US" smtClean="0">
                <a:solidFill>
                  <a:srgbClr val="0033CC"/>
                </a:solidFill>
              </a:rPr>
              <a:t>"Is </a:t>
            </a:r>
            <a:r>
              <a:rPr lang="en-US" dirty="0" smtClean="0">
                <a:solidFill>
                  <a:srgbClr val="0033CC"/>
                </a:solidFill>
              </a:rPr>
              <a:t>the information neat, concise, and </a:t>
            </a:r>
            <a:r>
              <a:rPr lang="en-US" smtClean="0">
                <a:solidFill>
                  <a:srgbClr val="0033CC"/>
                </a:solidFill>
              </a:rPr>
              <a:t>correct?"</a:t>
            </a:r>
            <a:endParaRPr lang="en-US" dirty="0" smtClean="0">
              <a:solidFill>
                <a:srgbClr val="0033CC"/>
              </a:solidFill>
            </a:endParaRP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Check and double-check grammar, punctuation, and spelling.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/>
              <a:t> Have a friend proofread your resume.</a:t>
            </a:r>
          </a:p>
          <a:p>
            <a:pPr lvl="1"/>
            <a:endParaRPr lang="en-US" dirty="0" smtClean="0"/>
          </a:p>
          <a:p>
            <a:pPr marL="742950" lvl="2" indent="-342900">
              <a:buClr>
                <a:srgbClr val="7030A0"/>
              </a:buClr>
              <a:buSzPct val="95000"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9AE69AF2-0DF1-4CF3-8E49-1ABF965612DA}" type="slidenum">
              <a:rPr lang="en-US" smtClean="0"/>
              <a:pPr>
                <a:defRPr/>
              </a:pPr>
              <a:t>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Chapter  12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Resume Writer's_slide master">
  <a:themeElements>
    <a:clrScheme name="design605 13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509B32"/>
      </a:folHlink>
    </a:clrScheme>
    <a:fontScheme name="design605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sign605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605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605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605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605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sign605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605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605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605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605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605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605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sign605 1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509B3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Resume Writer's_slide master</Template>
  <TotalTime>1484</TotalTime>
  <Words>515</Words>
  <Application>Microsoft Office PowerPoint</Application>
  <PresentationFormat>On-screen Show (4:3)</PresentationFormat>
  <Paragraphs>109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Resume Writer's_slide master</vt:lpstr>
      <vt:lpstr>CHAPTER 12</vt:lpstr>
      <vt:lpstr>Important Steps</vt:lpstr>
      <vt:lpstr>A Simple Rule</vt:lpstr>
      <vt:lpstr>Organize Your Resume </vt:lpstr>
      <vt:lpstr>Organize Your Resume (Continued) </vt:lpstr>
      <vt:lpstr>Fonts </vt:lpstr>
      <vt:lpstr>Paper Stock and Printing </vt:lpstr>
      <vt:lpstr>Format</vt:lpstr>
      <vt:lpstr>Final Checks</vt:lpstr>
      <vt:lpstr>Sample Resumes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Carol1</dc:creator>
  <cp:lastModifiedBy>Carol1</cp:lastModifiedBy>
  <cp:revision>177</cp:revision>
  <dcterms:created xsi:type="dcterms:W3CDTF">2011-08-23T17:18:45Z</dcterms:created>
  <dcterms:modified xsi:type="dcterms:W3CDTF">2011-09-22T14:22:45Z</dcterms:modified>
</cp:coreProperties>
</file>

<file path=docProps/thumbnail.jpeg>
</file>